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64" r:id="rId3"/>
    <p:sldId id="263" r:id="rId4"/>
    <p:sldId id="257" r:id="rId5"/>
    <p:sldId id="258" r:id="rId6"/>
    <p:sldId id="259" r:id="rId7"/>
    <p:sldId id="260" r:id="rId8"/>
    <p:sldId id="262" r:id="rId9"/>
    <p:sldId id="261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05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4" autoAdjust="0"/>
    <p:restoredTop sz="94660"/>
  </p:normalViewPr>
  <p:slideViewPr>
    <p:cSldViewPr>
      <p:cViewPr>
        <p:scale>
          <a:sx n="69" d="100"/>
          <a:sy n="69" d="100"/>
        </p:scale>
        <p:origin x="-142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36A420-BB17-4039-A635-4A4D5DE5CA6A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08660F-C94D-425F-96B4-3BEB3203BE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58540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08660F-C94D-425F-96B4-3BEB3203BE5C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276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49FCE-ACC4-4292-8E72-6471C4A38FD2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9A9A-C09F-458F-A055-57BDBC1568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1110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49FCE-ACC4-4292-8E72-6471C4A38FD2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9A9A-C09F-458F-A055-57BDBC1568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3268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49FCE-ACC4-4292-8E72-6471C4A38FD2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9A9A-C09F-458F-A055-57BDBC1568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5756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49FCE-ACC4-4292-8E72-6471C4A38FD2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9A9A-C09F-458F-A055-57BDBC1568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32022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49FCE-ACC4-4292-8E72-6471C4A38FD2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9A9A-C09F-458F-A055-57BDBC1568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39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49FCE-ACC4-4292-8E72-6471C4A38FD2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9A9A-C09F-458F-A055-57BDBC1568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872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49FCE-ACC4-4292-8E72-6471C4A38FD2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9A9A-C09F-458F-A055-57BDBC1568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571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49FCE-ACC4-4292-8E72-6471C4A38FD2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9A9A-C09F-458F-A055-57BDBC1568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5128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49FCE-ACC4-4292-8E72-6471C4A38FD2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9A9A-C09F-458F-A055-57BDBC1568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761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49FCE-ACC4-4292-8E72-6471C4A38FD2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9A9A-C09F-458F-A055-57BDBC1568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228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49FCE-ACC4-4292-8E72-6471C4A38FD2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89A9A-C09F-458F-A055-57BDBC1568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3636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C49FCE-ACC4-4292-8E72-6471C4A38FD2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989A9A-C09F-458F-A055-57BDBC1568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13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iki.altspu.ru/wiki/%D0%A4%D0%B0%D0%B9%D0%BB:%D0%98%D0%B7%D0%BE%D0%B1%D1%80%D0%B0%D0%B6%D0%B5%D0%BD%D0%B8%D0%B5.xlsx" TargetMode="External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16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18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image" Target="../media/image3.jpeg"/><Relationship Id="rId3" Type="http://schemas.openxmlformats.org/officeDocument/2006/relationships/slide" Target="slide5.xml"/><Relationship Id="rId7" Type="http://schemas.openxmlformats.org/officeDocument/2006/relationships/slide" Target="slide10.xml"/><Relationship Id="rId12" Type="http://schemas.openxmlformats.org/officeDocument/2006/relationships/slide" Target="slide1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11" Type="http://schemas.openxmlformats.org/officeDocument/2006/relationships/slide" Target="slide13.xml"/><Relationship Id="rId5" Type="http://schemas.openxmlformats.org/officeDocument/2006/relationships/slide" Target="slide7.xml"/><Relationship Id="rId10" Type="http://schemas.openxmlformats.org/officeDocument/2006/relationships/slide" Target="slide14.xml"/><Relationship Id="rId4" Type="http://schemas.openxmlformats.org/officeDocument/2006/relationships/slide" Target="slide6.xml"/><Relationship Id="rId9" Type="http://schemas.openxmlformats.org/officeDocument/2006/relationships/slide" Target="slide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slide" Target="slide2.xml"/><Relationship Id="rId5" Type="http://schemas.openxmlformats.org/officeDocument/2006/relationships/slide" Target="slide5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6" y="476672"/>
            <a:ext cx="4824536" cy="1066412"/>
          </a:xfrm>
        </p:spPr>
        <p:txBody>
          <a:bodyPr/>
          <a:lstStyle/>
          <a:p>
            <a:r>
              <a:rPr lang="ru-RU" b="1" dirty="0" smtClean="0">
                <a:solidFill>
                  <a:srgbClr val="CD0530"/>
                </a:solidFill>
              </a:rPr>
              <a:t>Линзы</a:t>
            </a:r>
            <a:endParaRPr lang="ru-RU" b="1" dirty="0">
              <a:solidFill>
                <a:srgbClr val="CD053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1988840"/>
            <a:ext cx="3520480" cy="3456384"/>
          </a:xfrm>
        </p:spPr>
        <p:txBody>
          <a:bodyPr anchor="ctr">
            <a:normAutofit fontScale="85000" lnSpcReduction="10000"/>
          </a:bodyPr>
          <a:lstStyle/>
          <a:p>
            <a:r>
              <a:rPr lang="ru-RU" b="1" dirty="0" err="1">
                <a:solidFill>
                  <a:srgbClr val="CD0530"/>
                </a:solidFill>
              </a:rPr>
              <a:t>Ли́нза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 (нем. </a:t>
            </a:r>
            <a:r>
              <a:rPr lang="ru-RU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Linse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от лат. </a:t>
            </a:r>
            <a:r>
              <a:rPr lang="ru-RU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lens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 — чечевица) — деталь из 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прозрачного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 </a:t>
            </a: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материала, ограниченная двумя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сферическими поверхностями.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26" name="Picture 2" descr="http://vinegret.com/images/2014/01/24/6756/13905172685676743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988840"/>
            <a:ext cx="3422179" cy="409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2501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D0530"/>
                </a:solidFill>
                <a:hlinkClick r:id="rId2" action="ppaction://hlinksldjump"/>
              </a:rPr>
              <a:t>Характеристики изображения</a:t>
            </a:r>
            <a:endParaRPr lang="ru-RU" b="1" dirty="0">
              <a:solidFill>
                <a:srgbClr val="CD053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1) Изображение может быть </a:t>
            </a:r>
            <a:r>
              <a:rPr lang="ru-RU" b="1" dirty="0">
                <a:solidFill>
                  <a:srgbClr val="CD0530"/>
                </a:solidFill>
              </a:rPr>
              <a:t>мнимое</a:t>
            </a:r>
            <a:r>
              <a:rPr lang="ru-RU" dirty="0"/>
              <a:t> или </a:t>
            </a:r>
            <a:r>
              <a:rPr lang="ru-RU" b="1" dirty="0">
                <a:solidFill>
                  <a:srgbClr val="CD0530"/>
                </a:solidFill>
              </a:rPr>
              <a:t>действительное</a:t>
            </a:r>
            <a:r>
              <a:rPr lang="ru-RU" dirty="0"/>
              <a:t>. Если изображение образовано самими лучами (т.е. в данную точку поступает световая энергия), то оно действительное, если же не самими лучами, а их продолжениями, то говорят, что изображение мнимое (световая энергия не поступает в данную точку).</a:t>
            </a:r>
          </a:p>
          <a:p>
            <a:r>
              <a:rPr lang="ru-RU" dirty="0"/>
              <a:t>2) Если верх и низ изображения ориентированы аналогично самому предмету, то изображение </a:t>
            </a:r>
            <a:r>
              <a:rPr lang="ru-RU" dirty="0" smtClean="0"/>
              <a:t>называется </a:t>
            </a:r>
            <a:r>
              <a:rPr lang="ru-RU" b="1" dirty="0" smtClean="0">
                <a:solidFill>
                  <a:srgbClr val="CD0530"/>
                </a:solidFill>
              </a:rPr>
              <a:t>прямым</a:t>
            </a:r>
            <a:r>
              <a:rPr lang="ru-RU" dirty="0"/>
              <a:t>. Если же изображение перевернуто, то его называют </a:t>
            </a:r>
            <a:r>
              <a:rPr lang="ru-RU" b="1" dirty="0">
                <a:solidFill>
                  <a:srgbClr val="CD0530"/>
                </a:solidFill>
              </a:rPr>
              <a:t>обратным (перевернутым)</a:t>
            </a:r>
            <a:r>
              <a:rPr lang="ru-RU" dirty="0"/>
              <a:t>.</a:t>
            </a:r>
          </a:p>
          <a:p>
            <a:r>
              <a:rPr lang="ru-RU" dirty="0"/>
              <a:t>3) Изображение характеризуется приобретаемыми размерами: </a:t>
            </a:r>
            <a:r>
              <a:rPr lang="ru-RU" b="1" dirty="0">
                <a:solidFill>
                  <a:srgbClr val="CD0530"/>
                </a:solidFill>
              </a:rPr>
              <a:t>увеличенное, уменьшенное, равное</a:t>
            </a:r>
            <a:r>
              <a:rPr lang="ru-RU" dirty="0" smtClean="0"/>
              <a:t>.</a:t>
            </a:r>
          </a:p>
          <a:p>
            <a:r>
              <a:rPr lang="ru-RU" dirty="0" smtClean="0"/>
              <a:t>(</a:t>
            </a:r>
            <a:r>
              <a:rPr lang="ru-RU" i="1" dirty="0" smtClean="0"/>
              <a:t>Подробная характеристика изображения находится </a:t>
            </a:r>
            <a:r>
              <a:rPr lang="en-US" i="1" dirty="0">
                <a:hlinkClick r:id="rId3"/>
              </a:rPr>
              <a:t>http://wiki.altspu.ru/wiki/%D0%A4%D0%B0%D0%B9%D0%BB:%</a:t>
            </a:r>
            <a:r>
              <a:rPr lang="en-US" i="1" dirty="0" smtClean="0">
                <a:hlinkClick r:id="rId3"/>
              </a:rPr>
              <a:t>D0%98%D0%B7%D0%BE%D0%B1%D1%80%D0%B0%D0%B6%D0%B5%D0%BD%D0%B8%D0%B5.xlsx</a:t>
            </a:r>
            <a:r>
              <a:rPr lang="ru-RU" i="1" dirty="0" smtClean="0"/>
              <a:t>)</a:t>
            </a:r>
            <a:endParaRPr lang="ru-RU" i="1" dirty="0"/>
          </a:p>
          <a:p>
            <a:endParaRPr lang="ru-RU" dirty="0"/>
          </a:p>
        </p:txBody>
      </p:sp>
      <p:sp>
        <p:nvSpPr>
          <p:cNvPr id="5" name="Стрелка вправо 4">
            <a:hlinkClick r:id="rId4" action="ppaction://hlinksldjump"/>
          </p:cNvPr>
          <p:cNvSpPr/>
          <p:nvPr/>
        </p:nvSpPr>
        <p:spPr>
          <a:xfrm>
            <a:off x="7524328" y="6021288"/>
            <a:ext cx="936104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8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59632" y="5085184"/>
            <a:ext cx="2736304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D0530"/>
                </a:solidFill>
                <a:hlinkClick r:id="rId2" action="ppaction://hlinksldjump"/>
              </a:rPr>
              <a:t>Формула линзы</a:t>
            </a:r>
            <a:endParaRPr lang="ru-RU" b="1" dirty="0">
              <a:solidFill>
                <a:srgbClr val="CD053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20072" y="1316384"/>
            <a:ext cx="3322712" cy="5136951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rgbClr val="CD0530"/>
                </a:solidFill>
              </a:rPr>
              <a:t>F</a:t>
            </a:r>
            <a:r>
              <a:rPr lang="en-US" dirty="0" smtClean="0"/>
              <a:t>-</a:t>
            </a:r>
            <a:r>
              <a:rPr lang="ru-RU" dirty="0" smtClean="0"/>
              <a:t> фокусное расстояние линзы;</a:t>
            </a:r>
          </a:p>
          <a:p>
            <a:r>
              <a:rPr lang="en-US" dirty="0" smtClean="0">
                <a:solidFill>
                  <a:srgbClr val="CD0530"/>
                </a:solidFill>
              </a:rPr>
              <a:t>d</a:t>
            </a:r>
            <a:r>
              <a:rPr lang="ru-RU" dirty="0" smtClean="0"/>
              <a:t>- расстояние от предмета до линзы;</a:t>
            </a:r>
            <a:endParaRPr lang="en-US" dirty="0" smtClean="0"/>
          </a:p>
          <a:p>
            <a:r>
              <a:rPr lang="en-US" dirty="0" smtClean="0">
                <a:solidFill>
                  <a:srgbClr val="CD0530"/>
                </a:solidFill>
              </a:rPr>
              <a:t>f</a:t>
            </a:r>
            <a:r>
              <a:rPr lang="en-US" dirty="0" smtClean="0"/>
              <a:t>- </a:t>
            </a:r>
            <a:r>
              <a:rPr lang="ru-RU" dirty="0" smtClean="0"/>
              <a:t>расстояние от изображения до линзы.</a:t>
            </a:r>
            <a:endParaRPr lang="en-US" dirty="0" smtClean="0"/>
          </a:p>
          <a:p>
            <a:r>
              <a:rPr lang="en-US" dirty="0">
                <a:solidFill>
                  <a:srgbClr val="CD0530"/>
                </a:solidFill>
              </a:rPr>
              <a:t>[F]</a:t>
            </a:r>
            <a:r>
              <a:rPr lang="ru-RU" dirty="0"/>
              <a:t>=1м</a:t>
            </a:r>
            <a:r>
              <a:rPr lang="ru-RU" dirty="0" smtClean="0"/>
              <a:t>;</a:t>
            </a:r>
            <a:r>
              <a:rPr lang="en-US" dirty="0">
                <a:solidFill>
                  <a:srgbClr val="CD0530"/>
                </a:solidFill>
              </a:rPr>
              <a:t> [d]</a:t>
            </a:r>
            <a:r>
              <a:rPr lang="ru-RU" dirty="0"/>
              <a:t>=1м</a:t>
            </a:r>
            <a:r>
              <a:rPr lang="ru-RU" dirty="0" smtClean="0"/>
              <a:t>;</a:t>
            </a:r>
            <a:r>
              <a:rPr lang="en-US" dirty="0">
                <a:solidFill>
                  <a:srgbClr val="CD0530"/>
                </a:solidFill>
              </a:rPr>
              <a:t> [f]</a:t>
            </a:r>
            <a:r>
              <a:rPr lang="ru-RU" dirty="0"/>
              <a:t>=1м.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026" name="Picture 2" descr="http://fizmat.by/pic/PHYS/page454/im2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75583"/>
            <a:ext cx="4464496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fizmat.by/pic/PHYS/page454/im2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023" y="5174524"/>
            <a:ext cx="2481519" cy="104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 вправо 6">
            <a:hlinkClick r:id="rId5" action="ppaction://hlinksldjump"/>
          </p:cNvPr>
          <p:cNvSpPr/>
          <p:nvPr/>
        </p:nvSpPr>
        <p:spPr>
          <a:xfrm>
            <a:off x="7524328" y="6021288"/>
            <a:ext cx="936104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79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724128" y="2564904"/>
            <a:ext cx="2880320" cy="11894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D0530"/>
                </a:solidFill>
                <a:hlinkClick r:id="rId2" action="ppaction://hlinksldjump"/>
              </a:rPr>
              <a:t>Правило знаков</a:t>
            </a:r>
            <a:endParaRPr lang="ru-RU" b="1" dirty="0">
              <a:solidFill>
                <a:srgbClr val="CD053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6635080" cy="4525963"/>
          </a:xfrm>
        </p:spPr>
        <p:txBody>
          <a:bodyPr/>
          <a:lstStyle/>
          <a:p>
            <a:r>
              <a:rPr lang="ru-RU" dirty="0"/>
              <a:t>При использовании формулы линзы следует верно использовать правило знаков: </a:t>
            </a:r>
            <a:r>
              <a:rPr lang="ru-RU" b="1" dirty="0">
                <a:solidFill>
                  <a:srgbClr val="CD0530"/>
                </a:solidFill>
              </a:rPr>
              <a:t>+F</a:t>
            </a:r>
            <a:r>
              <a:rPr lang="ru-RU" dirty="0"/>
              <a:t> - линза собирающая; </a:t>
            </a:r>
            <a:r>
              <a:rPr lang="ru-RU" b="1" dirty="0">
                <a:solidFill>
                  <a:srgbClr val="CD0530"/>
                </a:solidFill>
              </a:rPr>
              <a:t>-F</a:t>
            </a:r>
            <a:r>
              <a:rPr lang="ru-RU" dirty="0"/>
              <a:t> - линза рассеивающая; </a:t>
            </a:r>
            <a:r>
              <a:rPr lang="ru-RU" b="1" dirty="0">
                <a:solidFill>
                  <a:srgbClr val="CD0530"/>
                </a:solidFill>
              </a:rPr>
              <a:t>+d</a:t>
            </a:r>
            <a:r>
              <a:rPr lang="ru-RU" dirty="0"/>
              <a:t> - предмет действительный; </a:t>
            </a:r>
            <a:r>
              <a:rPr lang="ru-RU" b="1" dirty="0">
                <a:solidFill>
                  <a:srgbClr val="CD0530"/>
                </a:solidFill>
              </a:rPr>
              <a:t>-d</a:t>
            </a:r>
            <a:r>
              <a:rPr lang="ru-RU" dirty="0"/>
              <a:t> - предмет мнимый; </a:t>
            </a:r>
            <a:r>
              <a:rPr lang="ru-RU" b="1" dirty="0">
                <a:solidFill>
                  <a:srgbClr val="CD0530"/>
                </a:solidFill>
              </a:rPr>
              <a:t>+f</a:t>
            </a:r>
            <a:r>
              <a:rPr lang="ru-RU" dirty="0">
                <a:solidFill>
                  <a:srgbClr val="CD0530"/>
                </a:solidFill>
              </a:rPr>
              <a:t> </a:t>
            </a:r>
            <a:r>
              <a:rPr lang="ru-RU" dirty="0"/>
              <a:t>- изображение предмета действительное; </a:t>
            </a:r>
            <a:r>
              <a:rPr lang="ru-RU" b="1" dirty="0">
                <a:solidFill>
                  <a:srgbClr val="CD0530"/>
                </a:solidFill>
              </a:rPr>
              <a:t>-f</a:t>
            </a:r>
            <a:r>
              <a:rPr lang="ru-RU" dirty="0"/>
              <a:t> - изображение предмета мнимое.</a:t>
            </a:r>
          </a:p>
        </p:txBody>
      </p:sp>
      <p:pic>
        <p:nvPicPr>
          <p:cNvPr id="4" name="Picture 10" descr="http://fizmat.by/pic/PHYS/page454/im2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4930" y="2636912"/>
            <a:ext cx="2481519" cy="104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елка вправо 4">
            <a:hlinkClick r:id="rId4" action="ppaction://hlinksldjump"/>
          </p:cNvPr>
          <p:cNvSpPr/>
          <p:nvPr/>
        </p:nvSpPr>
        <p:spPr>
          <a:xfrm>
            <a:off x="7524328" y="6021288"/>
            <a:ext cx="936104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648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2852936"/>
            <a:ext cx="2952328" cy="23762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sldjump"/>
              </a:rPr>
              <a:t>Оптическая сила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Величина, обратная фокусному расстоянию линзы, называется </a:t>
            </a:r>
            <a:r>
              <a:rPr lang="ru-RU" b="1" dirty="0">
                <a:solidFill>
                  <a:srgbClr val="CD0530"/>
                </a:solidFill>
              </a:rPr>
              <a:t>оптической силой</a:t>
            </a:r>
            <a:r>
              <a:rPr lang="ru-RU" dirty="0"/>
              <a:t>.</a:t>
            </a:r>
          </a:p>
        </p:txBody>
      </p:sp>
      <p:pic>
        <p:nvPicPr>
          <p:cNvPr id="1026" name="Picture 2" descr="http://fizmat.by/pic/PHYS/page454/im2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585" y="3005365"/>
            <a:ext cx="2720603" cy="2102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fizmat.by/pic/PHYS/page454/form3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140968"/>
            <a:ext cx="4759554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право 5">
            <a:hlinkClick r:id="rId5" action="ppaction://hlinksldjump"/>
          </p:cNvPr>
          <p:cNvSpPr/>
          <p:nvPr/>
        </p:nvSpPr>
        <p:spPr>
          <a:xfrm>
            <a:off x="7524328" y="6021288"/>
            <a:ext cx="936104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8736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3789040"/>
            <a:ext cx="2736304" cy="15121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D0530"/>
                </a:solidFill>
                <a:hlinkClick r:id="rId2" action="ppaction://hlinksldjump"/>
              </a:rPr>
              <a:t>Линейное увеличение</a:t>
            </a:r>
            <a:endParaRPr lang="ru-RU" b="1" dirty="0">
              <a:solidFill>
                <a:srgbClr val="CD053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D0530"/>
                </a:solidFill>
              </a:rPr>
              <a:t>Линейное увеличение</a:t>
            </a:r>
            <a:r>
              <a:rPr lang="ru-RU" b="1" dirty="0">
                <a:solidFill>
                  <a:srgbClr val="CD0530"/>
                </a:solidFill>
              </a:rPr>
              <a:t> </a:t>
            </a:r>
            <a:r>
              <a:rPr lang="ru-RU" dirty="0"/>
              <a:t>- отношение линейного размера изображения к линейному размеру предмета.</a:t>
            </a:r>
          </a:p>
        </p:txBody>
      </p:sp>
      <p:pic>
        <p:nvPicPr>
          <p:cNvPr id="2050" name="Picture 2" descr="http://fizmat.by/pic/PHYS/page454/im3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812" y="3933056"/>
            <a:ext cx="2402934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fizmat.by/pic/PHYS/page454/form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227250"/>
            <a:ext cx="4752528" cy="2635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право 5">
            <a:hlinkClick r:id="rId5" action="ppaction://hlinksldjump"/>
          </p:cNvPr>
          <p:cNvSpPr/>
          <p:nvPr/>
        </p:nvSpPr>
        <p:spPr>
          <a:xfrm>
            <a:off x="7524328" y="6021288"/>
            <a:ext cx="936104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1240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99792" y="4406254"/>
            <a:ext cx="3240360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Современные оптические устройства используют системы линз для улучшения качества изображений. </a:t>
            </a:r>
            <a:r>
              <a:rPr lang="ru-RU" b="1" dirty="0">
                <a:solidFill>
                  <a:srgbClr val="CD0530"/>
                </a:solidFill>
              </a:rPr>
              <a:t>Оптическая сила системы линз</a:t>
            </a:r>
            <a:r>
              <a:rPr lang="ru-RU" dirty="0"/>
              <a:t>, сложенных вместе, равна сумме их оптических сил.</a:t>
            </a:r>
            <a:endParaRPr lang="ru-RU" dirty="0"/>
          </a:p>
        </p:txBody>
      </p:sp>
      <p:pic>
        <p:nvPicPr>
          <p:cNvPr id="1026" name="Picture 2" descr="http://fizmat.by/pic/PHYS/page454/im2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653135"/>
            <a:ext cx="2791064" cy="1090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>
            <a:off x="7524328" y="6021288"/>
            <a:ext cx="936104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39353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D0530"/>
                </a:solidFill>
                <a:hlinkClick r:id="rId2" action="ppaction://hlinksldjump"/>
              </a:rPr>
              <a:t>Применение линз</a:t>
            </a:r>
            <a:endParaRPr lang="ru-RU" b="1" dirty="0">
              <a:solidFill>
                <a:srgbClr val="CD053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Линзы являются широко распространённым оптическим элементом большинства оптических систем. </a:t>
            </a:r>
            <a:endParaRPr lang="ru-RU" dirty="0" smtClean="0"/>
          </a:p>
          <a:p>
            <a:r>
              <a:rPr lang="ru-RU" dirty="0" smtClean="0"/>
              <a:t>Традиционное </a:t>
            </a:r>
            <a:r>
              <a:rPr lang="ru-RU" dirty="0"/>
              <a:t>применение линз — бинокли, телескопы, оптические прицелы, микроскопы, фото- и видеотехника. Одиночные собирающие линзы используются как увеличительные </a:t>
            </a:r>
            <a:r>
              <a:rPr lang="ru-RU" dirty="0" smtClean="0"/>
              <a:t>стёкла.</a:t>
            </a:r>
          </a:p>
          <a:p>
            <a:r>
              <a:rPr lang="ru-RU" smtClean="0"/>
              <a:t>Другая </a:t>
            </a:r>
            <a:r>
              <a:rPr lang="ru-RU" dirty="0"/>
              <a:t>важная сфера применения линз — офтальмология, где без них невозможно исправление недостатков зрения — близорукости, дальнозоркости, неправильной аккомодации, астигматизма и других заболеваний. Линзы используют в таких приспособлениях, как очки и контактные линзы.</a:t>
            </a:r>
            <a:endParaRPr lang="ru-RU" dirty="0"/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524328" y="6021288"/>
            <a:ext cx="936104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845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D0530"/>
                </a:solidFill>
              </a:rPr>
              <a:t>План</a:t>
            </a:r>
            <a:endParaRPr lang="ru-RU" b="1" dirty="0">
              <a:solidFill>
                <a:srgbClr val="CD053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>
                <a:hlinkClick r:id="rId2" action="ppaction://hlinksldjump"/>
              </a:rPr>
              <a:t>Виды линз</a:t>
            </a:r>
            <a:endParaRPr lang="ru-RU" dirty="0" smtClean="0"/>
          </a:p>
          <a:p>
            <a:r>
              <a:rPr lang="ru-RU" dirty="0" smtClean="0">
                <a:hlinkClick r:id="rId3" action="ppaction://hlinksldjump"/>
              </a:rPr>
              <a:t>Собирающая линза</a:t>
            </a:r>
            <a:endParaRPr lang="ru-RU" dirty="0" smtClean="0"/>
          </a:p>
          <a:p>
            <a:r>
              <a:rPr lang="ru-RU" dirty="0" smtClean="0">
                <a:hlinkClick r:id="rId4" action="ppaction://hlinksldjump"/>
              </a:rPr>
              <a:t>Рассеивающая линза</a:t>
            </a:r>
            <a:endParaRPr lang="ru-RU" dirty="0" smtClean="0"/>
          </a:p>
          <a:p>
            <a:r>
              <a:rPr lang="ru-RU" dirty="0" smtClean="0">
                <a:hlinkClick r:id="rId5" action="ppaction://hlinksldjump"/>
              </a:rPr>
              <a:t>Характеристики линз</a:t>
            </a:r>
            <a:endParaRPr lang="ru-RU" dirty="0" smtClean="0"/>
          </a:p>
          <a:p>
            <a:r>
              <a:rPr lang="ru-RU" dirty="0" smtClean="0">
                <a:hlinkClick r:id="rId6" action="ppaction://hlinksldjump"/>
              </a:rPr>
              <a:t>Построение изображения</a:t>
            </a:r>
            <a:endParaRPr lang="ru-RU" dirty="0" smtClean="0"/>
          </a:p>
          <a:p>
            <a:r>
              <a:rPr lang="ru-RU" dirty="0" smtClean="0">
                <a:hlinkClick r:id="rId7" action="ppaction://hlinksldjump"/>
              </a:rPr>
              <a:t>Характеристики изображения</a:t>
            </a:r>
            <a:endParaRPr lang="ru-RU" dirty="0" smtClean="0"/>
          </a:p>
          <a:p>
            <a:r>
              <a:rPr lang="ru-RU" dirty="0" smtClean="0">
                <a:hlinkClick r:id="rId8" action="ppaction://hlinksldjump"/>
              </a:rPr>
              <a:t>Формула линзы</a:t>
            </a:r>
            <a:endParaRPr lang="ru-RU" dirty="0" smtClean="0"/>
          </a:p>
          <a:p>
            <a:r>
              <a:rPr lang="ru-RU" dirty="0" smtClean="0">
                <a:hlinkClick r:id="rId9" action="ppaction://hlinksldjump"/>
              </a:rPr>
              <a:t>Правило знаков</a:t>
            </a:r>
            <a:endParaRPr lang="ru-RU" dirty="0" smtClean="0"/>
          </a:p>
          <a:p>
            <a:r>
              <a:rPr lang="ru-RU" dirty="0" smtClean="0">
                <a:hlinkClick r:id="rId10" action="ppaction://hlinksldjump"/>
              </a:rPr>
              <a:t>Линейное увеличение</a:t>
            </a:r>
            <a:endParaRPr lang="ru-RU" dirty="0" smtClean="0"/>
          </a:p>
          <a:p>
            <a:r>
              <a:rPr lang="ru-RU" dirty="0" smtClean="0">
                <a:hlinkClick r:id="rId11" action="ppaction://hlinksldjump"/>
              </a:rPr>
              <a:t>Оптическая </a:t>
            </a:r>
            <a:r>
              <a:rPr lang="ru-RU" dirty="0" smtClean="0">
                <a:hlinkClick r:id="rId11" action="ppaction://hlinksldjump"/>
              </a:rPr>
              <a:t>сила</a:t>
            </a:r>
            <a:endParaRPr lang="ru-RU" dirty="0" smtClean="0"/>
          </a:p>
          <a:p>
            <a:r>
              <a:rPr lang="ru-RU" dirty="0" smtClean="0">
                <a:hlinkClick r:id="rId12" action="ppaction://hlinksldjump"/>
              </a:rPr>
              <a:t>Применение линз</a:t>
            </a:r>
            <a:endParaRPr lang="ru-RU" dirty="0"/>
          </a:p>
        </p:txBody>
      </p:sp>
      <p:pic>
        <p:nvPicPr>
          <p:cNvPr id="2050" name="Picture 2" descr="C:\Users\Андрей\Desktop\сова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204864"/>
            <a:ext cx="2518475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95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D0530"/>
                </a:solidFill>
                <a:hlinkClick r:id="rId2" action="ppaction://hlinksldjump"/>
              </a:rPr>
              <a:t>Виды линз</a:t>
            </a:r>
            <a:endParaRPr lang="ru-RU" b="1" dirty="0">
              <a:solidFill>
                <a:srgbClr val="CD053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Линза, толщина которой пренебрежимо мала по сравнению с радиусами кривизны называется </a:t>
            </a:r>
            <a:r>
              <a:rPr lang="ru-RU" dirty="0" smtClean="0">
                <a:solidFill>
                  <a:srgbClr val="CD0530"/>
                </a:solidFill>
              </a:rPr>
              <a:t>тонкой</a:t>
            </a:r>
            <a:r>
              <a:rPr lang="ru-RU" dirty="0" smtClean="0"/>
              <a:t>.</a:t>
            </a:r>
          </a:p>
          <a:p>
            <a:r>
              <a:rPr lang="ru-RU" dirty="0" smtClean="0"/>
              <a:t>Линза, которая в середине толще чем у краев называется </a:t>
            </a:r>
            <a:r>
              <a:rPr lang="ru-RU" dirty="0" smtClean="0">
                <a:solidFill>
                  <a:srgbClr val="CD0530"/>
                </a:solidFill>
              </a:rPr>
              <a:t>выпуклой (собирающая)</a:t>
            </a:r>
            <a:r>
              <a:rPr lang="ru-RU" dirty="0" smtClean="0"/>
              <a:t>.</a:t>
            </a:r>
          </a:p>
          <a:p>
            <a:r>
              <a:rPr lang="ru-RU" dirty="0" smtClean="0"/>
              <a:t>Линза, которая у краев толще чем в середине называется </a:t>
            </a:r>
            <a:r>
              <a:rPr lang="ru-RU" dirty="0" smtClean="0">
                <a:solidFill>
                  <a:srgbClr val="CD0530"/>
                </a:solidFill>
              </a:rPr>
              <a:t>вогнутой (рассеивающая)</a:t>
            </a:r>
            <a:r>
              <a:rPr lang="ru-RU" dirty="0" smtClean="0"/>
              <a:t>.</a:t>
            </a:r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524328" y="6021288"/>
            <a:ext cx="936104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8715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347864" y="695044"/>
            <a:ext cx="2448272" cy="8617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Линзы</a:t>
            </a:r>
          </a:p>
        </p:txBody>
      </p:sp>
      <p:sp>
        <p:nvSpPr>
          <p:cNvPr id="5" name="Овал 4"/>
          <p:cNvSpPr/>
          <p:nvPr/>
        </p:nvSpPr>
        <p:spPr>
          <a:xfrm>
            <a:off x="1259632" y="1843991"/>
            <a:ext cx="2304256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Собирающие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5247959" y="1843991"/>
            <a:ext cx="2376264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Рассеивающие</a:t>
            </a:r>
            <a:endParaRPr lang="ru-RU" dirty="0"/>
          </a:p>
        </p:txBody>
      </p:sp>
      <p:cxnSp>
        <p:nvCxnSpPr>
          <p:cNvPr id="8" name="Прямая со стрелкой 7"/>
          <p:cNvCxnSpPr>
            <a:stCxn id="4" idx="5"/>
          </p:cNvCxnSpPr>
          <p:nvPr/>
        </p:nvCxnSpPr>
        <p:spPr>
          <a:xfrm>
            <a:off x="5437595" y="1430592"/>
            <a:ext cx="574565" cy="41339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4" idx="3"/>
            <a:endCxn id="5" idx="7"/>
          </p:cNvCxnSpPr>
          <p:nvPr/>
        </p:nvCxnSpPr>
        <p:spPr>
          <a:xfrm flipH="1">
            <a:off x="3226438" y="1430592"/>
            <a:ext cx="479967" cy="50830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1230079" y="2924944"/>
            <a:ext cx="2446773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+mj-lt"/>
              <a:buAutoNum type="arabicPeriod"/>
            </a:pPr>
            <a:r>
              <a:rPr lang="ru-RU" dirty="0" smtClean="0"/>
              <a:t>Двояковыпуклая 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ru-RU" dirty="0" smtClean="0"/>
              <a:t>Плоско-выпуклая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ru-RU" dirty="0"/>
              <a:t>В</a:t>
            </a:r>
            <a:r>
              <a:rPr lang="ru-RU" dirty="0" smtClean="0"/>
              <a:t>ыпукло-вогнутая</a:t>
            </a:r>
            <a:r>
              <a:rPr lang="ru-RU" dirty="0"/>
              <a:t> </a:t>
            </a:r>
          </a:p>
        </p:txBody>
      </p:sp>
      <p:cxnSp>
        <p:nvCxnSpPr>
          <p:cNvPr id="16" name="Прямая со стрелкой 15"/>
          <p:cNvCxnSpPr>
            <a:stCxn id="5" idx="4"/>
          </p:cNvCxnSpPr>
          <p:nvPr/>
        </p:nvCxnSpPr>
        <p:spPr>
          <a:xfrm flipH="1">
            <a:off x="2267744" y="2492063"/>
            <a:ext cx="144016" cy="43288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5177450" y="2924944"/>
            <a:ext cx="2446773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4. Двояковогнутая</a:t>
            </a:r>
          </a:p>
          <a:p>
            <a:pPr algn="ctr"/>
            <a:r>
              <a:rPr lang="ru-RU" dirty="0" smtClean="0"/>
              <a:t>5. Плосковогнутая </a:t>
            </a:r>
          </a:p>
          <a:p>
            <a:pPr algn="ctr"/>
            <a:r>
              <a:rPr lang="ru-RU" dirty="0" smtClean="0"/>
              <a:t>6. Вогнуто-выпуклая</a:t>
            </a:r>
            <a:r>
              <a:rPr lang="ru-RU" dirty="0"/>
              <a:t> </a:t>
            </a:r>
          </a:p>
        </p:txBody>
      </p:sp>
      <p:cxnSp>
        <p:nvCxnSpPr>
          <p:cNvPr id="19" name="Прямая со стрелкой 18"/>
          <p:cNvCxnSpPr>
            <a:stCxn id="6" idx="4"/>
          </p:cNvCxnSpPr>
          <p:nvPr/>
        </p:nvCxnSpPr>
        <p:spPr>
          <a:xfrm>
            <a:off x="6436091" y="2492063"/>
            <a:ext cx="152133" cy="43288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http://fizmat.by/pic/PHYS/page454/im1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312" y="4430214"/>
            <a:ext cx="3728285" cy="1992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Стрелка вправо 11">
            <a:hlinkClick r:id="rId4" action="ppaction://hlinksldjump"/>
          </p:cNvPr>
          <p:cNvSpPr/>
          <p:nvPr/>
        </p:nvSpPr>
        <p:spPr>
          <a:xfrm>
            <a:off x="7524328" y="6021288"/>
            <a:ext cx="936104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158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 descr="http://fizmat.by/pic/PHYS/page454/im2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060848"/>
            <a:ext cx="2552700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fizmat.by/pic/PHYS/page454/im2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093345"/>
            <a:ext cx="1872208" cy="2516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fizmat.by/pic/PHYS/page454/im1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0963" y="2092927"/>
            <a:ext cx="2880320" cy="237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D0530"/>
                </a:solidFill>
                <a:hlinkClick r:id="rId5" action="ppaction://hlinksldjump"/>
              </a:rPr>
              <a:t>Собирающая линза</a:t>
            </a:r>
            <a:endParaRPr lang="ru-RU" b="1" dirty="0">
              <a:solidFill>
                <a:srgbClr val="CD0530"/>
              </a:solidFill>
            </a:endParaRPr>
          </a:p>
        </p:txBody>
      </p:sp>
      <p:sp>
        <p:nvSpPr>
          <p:cNvPr id="6" name="Стрелка вправо 5">
            <a:hlinkClick r:id="rId6" action="ppaction://hlinksldjump"/>
          </p:cNvPr>
          <p:cNvSpPr/>
          <p:nvPr/>
        </p:nvSpPr>
        <p:spPr>
          <a:xfrm>
            <a:off x="7524328" y="6021288"/>
            <a:ext cx="936104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81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D0530"/>
                </a:solidFill>
                <a:hlinkClick r:id="rId2" action="ppaction://hlinksldjump"/>
              </a:rPr>
              <a:t>Рассеивающая линза</a:t>
            </a:r>
            <a:endParaRPr lang="ru-RU" b="1" dirty="0">
              <a:solidFill>
                <a:srgbClr val="CD0530"/>
              </a:solidFill>
            </a:endParaRPr>
          </a:p>
        </p:txBody>
      </p:sp>
      <p:pic>
        <p:nvPicPr>
          <p:cNvPr id="4098" name="Picture 2" descr="http://fizmat.by/pic/PHYS/page454/im2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958485"/>
            <a:ext cx="2664296" cy="291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fizmat.by/pic/PHYS/page454/im2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9415" y="2060848"/>
            <a:ext cx="1761372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fizmat.by/pic/PHYS/page454/im2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64" y="2060848"/>
            <a:ext cx="2714625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право 5">
            <a:hlinkClick r:id="rId6" action="ppaction://hlinksldjump"/>
          </p:cNvPr>
          <p:cNvSpPr/>
          <p:nvPr/>
        </p:nvSpPr>
        <p:spPr>
          <a:xfrm>
            <a:off x="7524328" y="6021288"/>
            <a:ext cx="936104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6915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D0530"/>
                </a:solidFill>
                <a:hlinkClick r:id="rId2" action="ppaction://hlinksldjump"/>
              </a:rPr>
              <a:t>Характеристики линз</a:t>
            </a:r>
            <a:endParaRPr lang="ru-RU" b="1" dirty="0">
              <a:solidFill>
                <a:srgbClr val="CD053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32040" y="1700808"/>
            <a:ext cx="3610744" cy="4497363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>
                <a:solidFill>
                  <a:srgbClr val="CD0530"/>
                </a:solidFill>
              </a:rPr>
              <a:t>NN</a:t>
            </a:r>
            <a:r>
              <a:rPr lang="ru-RU" dirty="0" smtClean="0"/>
              <a:t> - главная оптическая ось</a:t>
            </a:r>
          </a:p>
          <a:p>
            <a:r>
              <a:rPr lang="ru-RU" b="1" dirty="0" smtClean="0">
                <a:solidFill>
                  <a:srgbClr val="CD0530"/>
                </a:solidFill>
              </a:rPr>
              <a:t>O</a:t>
            </a:r>
            <a:r>
              <a:rPr lang="ru-RU" dirty="0" smtClean="0">
                <a:solidFill>
                  <a:srgbClr val="CD0530"/>
                </a:solidFill>
              </a:rPr>
              <a:t> </a:t>
            </a:r>
            <a:r>
              <a:rPr lang="ru-RU" dirty="0" smtClean="0"/>
              <a:t>— оптический центр</a:t>
            </a:r>
          </a:p>
          <a:p>
            <a:r>
              <a:rPr lang="ru-RU" b="1" dirty="0" smtClean="0">
                <a:solidFill>
                  <a:srgbClr val="CD0530"/>
                </a:solidFill>
              </a:rPr>
              <a:t>F</a:t>
            </a:r>
            <a:r>
              <a:rPr lang="ru-RU" dirty="0" smtClean="0"/>
              <a:t> - главный фокус линзы</a:t>
            </a:r>
          </a:p>
          <a:p>
            <a:r>
              <a:rPr lang="ru-RU" b="1" dirty="0" smtClean="0">
                <a:solidFill>
                  <a:srgbClr val="CD0530"/>
                </a:solidFill>
              </a:rPr>
              <a:t>OF</a:t>
            </a:r>
            <a:r>
              <a:rPr lang="ru-RU" dirty="0" smtClean="0"/>
              <a:t> - фокусное расстояние</a:t>
            </a:r>
          </a:p>
          <a:p>
            <a:r>
              <a:rPr lang="ru-RU" b="1" dirty="0" smtClean="0">
                <a:solidFill>
                  <a:srgbClr val="CD0530"/>
                </a:solidFill>
              </a:rPr>
              <a:t>N'N'</a:t>
            </a:r>
            <a:r>
              <a:rPr lang="ru-RU" dirty="0" smtClean="0"/>
              <a:t> - побочная ось линзы</a:t>
            </a:r>
          </a:p>
          <a:p>
            <a:r>
              <a:rPr lang="ru-RU" b="1" dirty="0" smtClean="0">
                <a:solidFill>
                  <a:srgbClr val="CD0530"/>
                </a:solidFill>
              </a:rPr>
              <a:t>F'</a:t>
            </a:r>
            <a:r>
              <a:rPr lang="ru-RU" dirty="0" smtClean="0"/>
              <a:t> - побочный фокус</a:t>
            </a:r>
          </a:p>
          <a:p>
            <a:r>
              <a:rPr lang="ru-RU" b="1" dirty="0" smtClean="0">
                <a:solidFill>
                  <a:srgbClr val="CD0530"/>
                </a:solidFill>
              </a:rPr>
              <a:t>F'</a:t>
            </a:r>
            <a:r>
              <a:rPr lang="ru-RU" dirty="0" smtClean="0">
                <a:solidFill>
                  <a:srgbClr val="CD0530"/>
                </a:solidFill>
              </a:rPr>
              <a:t> </a:t>
            </a:r>
            <a:r>
              <a:rPr lang="en-US" dirty="0" smtClean="0">
                <a:solidFill>
                  <a:srgbClr val="CD0530"/>
                </a:solidFill>
              </a:rPr>
              <a:t>F</a:t>
            </a:r>
            <a:r>
              <a:rPr lang="ru-RU" dirty="0" smtClean="0"/>
              <a:t> – фокальная плоскость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122" name="Picture 2" descr="http://fizmat.by/pic/PHYS/page454/im2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00808"/>
            <a:ext cx="4104456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елка вправо 4">
            <a:hlinkClick r:id="rId4" action="ppaction://hlinksldjump"/>
          </p:cNvPr>
          <p:cNvSpPr/>
          <p:nvPr/>
        </p:nvSpPr>
        <p:spPr>
          <a:xfrm>
            <a:off x="7524328" y="6021288"/>
            <a:ext cx="936104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2805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rgbClr val="CD0530"/>
                </a:solidFill>
              </a:rPr>
              <a:t>Главная  оптическая ось -</a:t>
            </a:r>
            <a:r>
              <a:rPr lang="ru-RU" dirty="0" smtClean="0"/>
              <a:t> прямая линия, проходящая через центры сферических поверхностей, ограничивающих линзу;</a:t>
            </a:r>
          </a:p>
          <a:p>
            <a:r>
              <a:rPr lang="ru-RU" dirty="0" smtClean="0">
                <a:solidFill>
                  <a:srgbClr val="CD0530"/>
                </a:solidFill>
              </a:rPr>
              <a:t>Оптический центр — </a:t>
            </a:r>
            <a:r>
              <a:rPr lang="ru-RU" dirty="0" smtClean="0"/>
              <a:t>точка, которая у двояковыпуклых или двояковогнутых  линз находится на оптической оси внутри линзы;</a:t>
            </a:r>
          </a:p>
          <a:p>
            <a:r>
              <a:rPr lang="ru-RU" dirty="0" smtClean="0">
                <a:solidFill>
                  <a:srgbClr val="CD0530"/>
                </a:solidFill>
              </a:rPr>
              <a:t>Главный фокус линзы - </a:t>
            </a:r>
            <a:r>
              <a:rPr lang="ru-RU" dirty="0" smtClean="0"/>
              <a:t>точка, в которую собирается пучок света, распространяющийся параллельно главной оптической оси;</a:t>
            </a:r>
          </a:p>
          <a:p>
            <a:r>
              <a:rPr lang="ru-RU" dirty="0" smtClean="0">
                <a:solidFill>
                  <a:srgbClr val="CD0530"/>
                </a:solidFill>
              </a:rPr>
              <a:t>Фокусное расстояние –</a:t>
            </a:r>
            <a:r>
              <a:rPr lang="ru-RU" dirty="0" smtClean="0"/>
              <a:t> расстояние от оптического центра до ее главного фокуса;</a:t>
            </a:r>
          </a:p>
          <a:p>
            <a:r>
              <a:rPr lang="ru-RU" dirty="0" smtClean="0">
                <a:solidFill>
                  <a:srgbClr val="CD0530"/>
                </a:solidFill>
              </a:rPr>
              <a:t>Побочная ось линзы –</a:t>
            </a:r>
            <a:r>
              <a:rPr lang="ru-RU" dirty="0" smtClean="0"/>
              <a:t> прямая, проходящая через оптический центр линзы не совпадающая с главной оптической осью;</a:t>
            </a:r>
          </a:p>
          <a:p>
            <a:r>
              <a:rPr lang="ru-RU" dirty="0" smtClean="0">
                <a:solidFill>
                  <a:srgbClr val="CD0530"/>
                </a:solidFill>
              </a:rPr>
              <a:t>Побочный фокус –</a:t>
            </a:r>
            <a:r>
              <a:rPr lang="ru-RU" dirty="0" smtClean="0"/>
              <a:t> точка пересечения фокальной плоскости и побочной оптической оси ;</a:t>
            </a:r>
          </a:p>
          <a:p>
            <a:r>
              <a:rPr lang="ru-RU" dirty="0" smtClean="0">
                <a:solidFill>
                  <a:srgbClr val="CD0530"/>
                </a:solidFill>
              </a:rPr>
              <a:t>Фокальная плоскость - </a:t>
            </a:r>
            <a:r>
              <a:rPr lang="ru-RU" dirty="0" smtClean="0"/>
              <a:t>плоскость, проходящая через главный фокус перпендикулярно главной оптической оси.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7524328" y="6021288"/>
            <a:ext cx="936104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50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D0530"/>
                </a:solidFill>
                <a:hlinkClick r:id="rId2" action="ppaction://hlinksldjump"/>
              </a:rPr>
              <a:t>Построение изображения</a:t>
            </a:r>
            <a:endParaRPr lang="ru-RU" b="1" dirty="0">
              <a:solidFill>
                <a:srgbClr val="CD053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3034680" cy="4781128"/>
          </a:xfrm>
        </p:spPr>
        <p:txBody>
          <a:bodyPr>
            <a:normAutofit fontScale="62500" lnSpcReduction="20000"/>
          </a:bodyPr>
          <a:lstStyle/>
          <a:p>
            <a:r>
              <a:rPr lang="ru-RU" sz="3800" dirty="0" smtClean="0">
                <a:solidFill>
                  <a:srgbClr val="CD0530"/>
                </a:solidFill>
              </a:rPr>
              <a:t>Берут 3 луча: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Луч, параллельный главной оптической оси, после преломления проходит через главный фокус (F).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Луч</a:t>
            </a:r>
            <a:r>
              <a:rPr lang="ru-RU" dirty="0"/>
              <a:t>, идущий через оптический центр линзы (О), не испытывает преломления.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Луч</a:t>
            </a:r>
            <a:r>
              <a:rPr lang="ru-RU" dirty="0"/>
              <a:t>, проходящий через главный фокус (F), после преломления идет параллельно главной оптической оси.</a:t>
            </a:r>
          </a:p>
          <a:p>
            <a:endParaRPr lang="ru-RU" dirty="0"/>
          </a:p>
        </p:txBody>
      </p:sp>
      <p:pic>
        <p:nvPicPr>
          <p:cNvPr id="1026" name="Picture 2" descr="http://kaf-fiz-1586.narod.ru/11bf/uchebnik_11/22.files/image0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79" y="1844824"/>
            <a:ext cx="5031507" cy="410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елка вправо 4">
            <a:hlinkClick r:id="rId4" action="ppaction://hlinksldjump"/>
          </p:cNvPr>
          <p:cNvSpPr/>
          <p:nvPr/>
        </p:nvSpPr>
        <p:spPr>
          <a:xfrm>
            <a:off x="7524328" y="6021288"/>
            <a:ext cx="936104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59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428</Words>
  <Application>Microsoft Office PowerPoint</Application>
  <PresentationFormat>Экран (4:3)</PresentationFormat>
  <Paragraphs>72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Линзы</vt:lpstr>
      <vt:lpstr>План</vt:lpstr>
      <vt:lpstr>Виды линз</vt:lpstr>
      <vt:lpstr>Презентация PowerPoint</vt:lpstr>
      <vt:lpstr>Собирающая линза</vt:lpstr>
      <vt:lpstr>Рассеивающая линза</vt:lpstr>
      <vt:lpstr>Характеристики линз</vt:lpstr>
      <vt:lpstr>Презентация PowerPoint</vt:lpstr>
      <vt:lpstr>Построение изображения</vt:lpstr>
      <vt:lpstr>Характеристики изображения</vt:lpstr>
      <vt:lpstr>Формула линзы</vt:lpstr>
      <vt:lpstr>Правило знаков</vt:lpstr>
      <vt:lpstr>Оптическая сила</vt:lpstr>
      <vt:lpstr>Линейное увеличение</vt:lpstr>
      <vt:lpstr>Презентация PowerPoint</vt:lpstr>
      <vt:lpstr>Применение линз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Елена</cp:lastModifiedBy>
  <cp:revision>34</cp:revision>
  <dcterms:created xsi:type="dcterms:W3CDTF">2016-11-20T09:53:13Z</dcterms:created>
  <dcterms:modified xsi:type="dcterms:W3CDTF">2016-11-20T17:18:46Z</dcterms:modified>
</cp:coreProperties>
</file>